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7" r:id="rId6"/>
    <p:sldId id="259" r:id="rId7"/>
    <p:sldId id="258" r:id="rId8"/>
    <p:sldId id="260" r:id="rId9"/>
    <p:sldId id="261" r:id="rId10"/>
    <p:sldId id="263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F9F8-64DB-4609-8D6B-AD0A56F485AD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095A-3C26-496E-8234-40BEED17C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01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F9F8-64DB-4609-8D6B-AD0A56F485AD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095A-3C26-496E-8234-40BEED17C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20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F9F8-64DB-4609-8D6B-AD0A56F485AD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095A-3C26-496E-8234-40BEED17C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784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F9F8-64DB-4609-8D6B-AD0A56F485AD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095A-3C26-496E-8234-40BEED17C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59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F9F8-64DB-4609-8D6B-AD0A56F485AD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095A-3C26-496E-8234-40BEED17C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192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F9F8-64DB-4609-8D6B-AD0A56F485AD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095A-3C26-496E-8234-40BEED17C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56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F9F8-64DB-4609-8D6B-AD0A56F485AD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095A-3C26-496E-8234-40BEED17C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02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F9F8-64DB-4609-8D6B-AD0A56F485AD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095A-3C26-496E-8234-40BEED17C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30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F9F8-64DB-4609-8D6B-AD0A56F485AD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095A-3C26-496E-8234-40BEED17C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464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F9F8-64DB-4609-8D6B-AD0A56F485AD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095A-3C26-496E-8234-40BEED17C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99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6F9F8-64DB-4609-8D6B-AD0A56F485AD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095A-3C26-496E-8234-40BEED17C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414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6F9F8-64DB-4609-8D6B-AD0A56F485AD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D095A-3C26-496E-8234-40BEED17C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295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Withdrawal from the Energy Charter Treaty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Ana Maria Daza Vargas</a:t>
            </a:r>
          </a:p>
          <a:p>
            <a:r>
              <a:rPr lang="en-GB" dirty="0" smtClean="0"/>
              <a:t>University of Edinburgh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509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ECT and Investor State Dispute Settlement (ISDS)</a:t>
            </a:r>
          </a:p>
          <a:p>
            <a:r>
              <a:rPr lang="en-GB" dirty="0" smtClean="0"/>
              <a:t>The Paris Agreement</a:t>
            </a:r>
          </a:p>
          <a:p>
            <a:r>
              <a:rPr lang="en-GB" dirty="0" smtClean="0"/>
              <a:t>ECT modernisation </a:t>
            </a:r>
            <a:r>
              <a:rPr lang="en-GB" dirty="0" smtClean="0"/>
              <a:t>/withdrawal / termination?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 descr="Image result for Cop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322" y="3605212"/>
            <a:ext cx="38100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31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ECT (1994)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4164"/>
            <a:ext cx="10515600" cy="4742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A legal </a:t>
            </a:r>
            <a:r>
              <a:rPr lang="en-GB" sz="2400" dirty="0" smtClean="0"/>
              <a:t>framework:</a:t>
            </a:r>
          </a:p>
          <a:p>
            <a:r>
              <a:rPr lang="en-GB" sz="2400" dirty="0" smtClean="0"/>
              <a:t> to promote </a:t>
            </a:r>
            <a:r>
              <a:rPr lang="en-GB" sz="2400" dirty="0" smtClean="0"/>
              <a:t>long-term </a:t>
            </a:r>
            <a:r>
              <a:rPr lang="en-GB" sz="2400" dirty="0"/>
              <a:t>cooperation in the energy </a:t>
            </a:r>
            <a:r>
              <a:rPr lang="en-GB" sz="2400" dirty="0" smtClean="0"/>
              <a:t>field </a:t>
            </a:r>
          </a:p>
          <a:p>
            <a:r>
              <a:rPr lang="en-GB" sz="2400" dirty="0"/>
              <a:t>f</a:t>
            </a:r>
            <a:r>
              <a:rPr lang="en-GB" sz="2400" dirty="0" smtClean="0"/>
              <a:t>or multilateral </a:t>
            </a:r>
            <a:r>
              <a:rPr lang="en-GB" sz="2400" dirty="0"/>
              <a:t>cooperation over transit, trade and energy </a:t>
            </a:r>
            <a:r>
              <a:rPr lang="en-GB" sz="2400" dirty="0" smtClean="0"/>
              <a:t>efficiency</a:t>
            </a:r>
            <a:endParaRPr lang="en-GB" sz="2400" dirty="0"/>
          </a:p>
          <a:p>
            <a:r>
              <a:rPr lang="en-GB" sz="2400" dirty="0" smtClean="0"/>
              <a:t>for </a:t>
            </a:r>
            <a:r>
              <a:rPr lang="en-GB" sz="2400" dirty="0" smtClean="0"/>
              <a:t>the protection of foreign investment </a:t>
            </a:r>
            <a:r>
              <a:rPr lang="en-GB" sz="2400" dirty="0" smtClean="0"/>
              <a:t>and investor-state </a:t>
            </a:r>
            <a:r>
              <a:rPr lang="en-GB" sz="2400" dirty="0" smtClean="0"/>
              <a:t>dispute settlement (ISDS) – no different from general bilateral investment treaties (BITs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Particularly high stakes under ECT – nature of business (Yukos Case EUR 50bn; </a:t>
            </a:r>
            <a:r>
              <a:rPr lang="en-GB" sz="2400" dirty="0" err="1" smtClean="0"/>
              <a:t>Rockhopper</a:t>
            </a:r>
            <a:r>
              <a:rPr lang="en-GB" sz="2400" dirty="0" smtClean="0"/>
              <a:t> v Italy EUR 190 </a:t>
            </a:r>
            <a:r>
              <a:rPr lang="en-GB" sz="2400" dirty="0" err="1" smtClean="0"/>
              <a:t>mln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Sunset clause – 20 years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4227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Paris Agreement (2015)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Objective: </a:t>
            </a:r>
            <a:r>
              <a:rPr lang="en-GB" dirty="0"/>
              <a:t>M</a:t>
            </a:r>
            <a:r>
              <a:rPr lang="en-GB" dirty="0" smtClean="0"/>
              <a:t>itigation </a:t>
            </a:r>
            <a:r>
              <a:rPr lang="en-GB" dirty="0"/>
              <a:t>of greenhouse gas emissions, adaptation to climate change, and climate finance. </a:t>
            </a:r>
            <a:endParaRPr lang="en-GB" dirty="0" smtClean="0"/>
          </a:p>
          <a:p>
            <a:r>
              <a:rPr lang="en-GB" dirty="0" smtClean="0"/>
              <a:t>195 state </a:t>
            </a:r>
            <a:r>
              <a:rPr lang="en-GB" dirty="0"/>
              <a:t>parties to the UNFCCC </a:t>
            </a:r>
            <a:r>
              <a:rPr lang="en-GB" dirty="0" smtClean="0"/>
              <a:t>signed </a:t>
            </a:r>
            <a:r>
              <a:rPr lang="en-GB" dirty="0"/>
              <a:t>the </a:t>
            </a:r>
            <a:r>
              <a:rPr lang="en-GB" dirty="0" smtClean="0"/>
              <a:t>Paris Agreement </a:t>
            </a:r>
            <a:r>
              <a:rPr lang="en-GB" dirty="0"/>
              <a:t>and </a:t>
            </a:r>
            <a:r>
              <a:rPr lang="en-GB" dirty="0" smtClean="0"/>
              <a:t>190 </a:t>
            </a:r>
            <a:r>
              <a:rPr lang="en-GB" dirty="0"/>
              <a:t>have ratified </a:t>
            </a:r>
            <a:r>
              <a:rPr lang="en-GB" dirty="0" smtClean="0"/>
              <a:t>it (by 2021).</a:t>
            </a:r>
            <a:endParaRPr lang="en-GB" dirty="0" smtClean="0"/>
          </a:p>
          <a:p>
            <a:r>
              <a:rPr lang="en-GB" dirty="0" smtClean="0"/>
              <a:t>Limiting </a:t>
            </a:r>
            <a:r>
              <a:rPr lang="en-GB" dirty="0"/>
              <a:t>global warming </a:t>
            </a:r>
            <a:r>
              <a:rPr lang="en-GB" dirty="0" smtClean="0"/>
              <a:t>below </a:t>
            </a:r>
            <a:r>
              <a:rPr lang="en-GB" dirty="0" smtClean="0"/>
              <a:t>2°C above </a:t>
            </a:r>
            <a:r>
              <a:rPr lang="en-GB" dirty="0"/>
              <a:t>pre-industrial </a:t>
            </a:r>
            <a:r>
              <a:rPr lang="en-GB" dirty="0" smtClean="0"/>
              <a:t>temperature levels</a:t>
            </a:r>
          </a:p>
          <a:p>
            <a:r>
              <a:rPr lang="en-GB" dirty="0" smtClean="0"/>
              <a:t>Mobilise financial resources, technology and capacity building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9399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237" y="0"/>
            <a:ext cx="10515600" cy="2050742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Implications of the Paris Agreement to the objectives of the ECT (?)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70839"/>
            <a:ext cx="10515600" cy="380612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Sustainable Development </a:t>
            </a:r>
            <a:r>
              <a:rPr lang="en-GB" dirty="0" smtClean="0"/>
              <a:t>Goals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2200" dirty="0" smtClean="0"/>
              <a:t>SDG 7 Affordable</a:t>
            </a:r>
            <a:r>
              <a:rPr lang="en-GB" sz="2200" dirty="0"/>
              <a:t>, reliable</a:t>
            </a:r>
            <a:r>
              <a:rPr lang="en-GB" sz="2200" dirty="0" smtClean="0"/>
              <a:t>, </a:t>
            </a:r>
            <a:r>
              <a:rPr lang="en-GB" sz="2200" dirty="0"/>
              <a:t>sustainable and modern energy 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en-GB" sz="2200" dirty="0" smtClean="0"/>
              <a:t>SDG </a:t>
            </a:r>
            <a:r>
              <a:rPr lang="en-GB" sz="2200" dirty="0"/>
              <a:t>13 on the need to take urgent action to combat climate change </a:t>
            </a:r>
            <a:r>
              <a:rPr lang="en-GB" sz="2200" dirty="0" smtClean="0"/>
              <a:t>	and </a:t>
            </a:r>
            <a:r>
              <a:rPr lang="en-GB" sz="2200" dirty="0"/>
              <a:t>its </a:t>
            </a:r>
            <a:r>
              <a:rPr lang="en-GB" sz="2200" dirty="0" smtClean="0"/>
              <a:t>impacts</a:t>
            </a:r>
            <a:endParaRPr lang="en-GB" sz="2200" dirty="0"/>
          </a:p>
          <a:p>
            <a:endParaRPr lang="en-GB" dirty="0" smtClean="0"/>
          </a:p>
          <a:p>
            <a:r>
              <a:rPr lang="en-GB" dirty="0" smtClean="0"/>
              <a:t>By 2050 </a:t>
            </a:r>
            <a:r>
              <a:rPr lang="en-GB" dirty="0"/>
              <a:t>of </a:t>
            </a:r>
            <a:r>
              <a:rPr lang="en-GB" dirty="0" smtClean="0"/>
              <a:t>97%–73% reduction on coal; 81%–87% oil and 21%-74% gas </a:t>
            </a:r>
          </a:p>
          <a:p>
            <a:r>
              <a:rPr lang="en-GB" dirty="0" smtClean="0"/>
              <a:t>Increase share of renewables </a:t>
            </a:r>
            <a:r>
              <a:rPr lang="en-GB" dirty="0"/>
              <a:t>in global electricity </a:t>
            </a:r>
            <a:r>
              <a:rPr lang="en-GB" dirty="0" smtClean="0"/>
              <a:t>by 63% –77%</a:t>
            </a:r>
          </a:p>
          <a:p>
            <a:r>
              <a:rPr lang="en-GB" dirty="0" smtClean="0"/>
              <a:t>Bold transition measures? Yes…. </a:t>
            </a:r>
          </a:p>
          <a:p>
            <a:pPr lvl="1"/>
            <a:r>
              <a:rPr lang="en-GB" dirty="0" smtClean="0"/>
              <a:t>Stranded assets:</a:t>
            </a:r>
            <a:r>
              <a:rPr lang="en-GB" dirty="0"/>
              <a:t> </a:t>
            </a:r>
            <a:r>
              <a:rPr lang="en-GB" dirty="0" smtClean="0"/>
              <a:t>$3trillion -7 trillion upstream oil/gas</a:t>
            </a:r>
          </a:p>
          <a:p>
            <a:pPr lvl="1"/>
            <a:r>
              <a:rPr lang="en-GB" dirty="0" smtClean="0"/>
              <a:t>257 </a:t>
            </a:r>
            <a:r>
              <a:rPr lang="en-GB" dirty="0"/>
              <a:t>coal-fired power stations are </a:t>
            </a:r>
            <a:r>
              <a:rPr lang="en-GB" dirty="0" smtClean="0"/>
              <a:t>foreign-owned</a:t>
            </a:r>
          </a:p>
          <a:p>
            <a:pPr lvl="1"/>
            <a:r>
              <a:rPr lang="en-GB" dirty="0" smtClean="0"/>
              <a:t>Increase the cost of climate action</a:t>
            </a:r>
          </a:p>
          <a:p>
            <a:pPr lvl="1"/>
            <a:endParaRPr lang="en-GB" dirty="0"/>
          </a:p>
        </p:txBody>
      </p:sp>
      <p:sp>
        <p:nvSpPr>
          <p:cNvPr id="6" name="Curved Left Arrow 5"/>
          <p:cNvSpPr/>
          <p:nvPr/>
        </p:nvSpPr>
        <p:spPr>
          <a:xfrm>
            <a:off x="5523707" y="1025371"/>
            <a:ext cx="1349406" cy="101382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58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Modernisation of ECT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Investment protection:</a:t>
            </a:r>
          </a:p>
          <a:p>
            <a:pPr lvl="1"/>
            <a:r>
              <a:rPr lang="en-GB" dirty="0" smtClean="0"/>
              <a:t>Definitions </a:t>
            </a:r>
          </a:p>
          <a:p>
            <a:pPr lvl="1"/>
            <a:r>
              <a:rPr lang="en-GB" dirty="0" smtClean="0"/>
              <a:t>Substantive standards</a:t>
            </a:r>
          </a:p>
          <a:p>
            <a:pPr lvl="1"/>
            <a:r>
              <a:rPr lang="en-GB" dirty="0" smtClean="0"/>
              <a:t>Security </a:t>
            </a:r>
            <a:r>
              <a:rPr lang="en-GB" dirty="0"/>
              <a:t>for </a:t>
            </a:r>
            <a:r>
              <a:rPr lang="en-GB" dirty="0" smtClean="0"/>
              <a:t>costs</a:t>
            </a:r>
          </a:p>
          <a:p>
            <a:pPr lvl="1"/>
            <a:r>
              <a:rPr lang="en-GB" dirty="0" smtClean="0"/>
              <a:t>Valuation </a:t>
            </a:r>
            <a:r>
              <a:rPr lang="en-GB" dirty="0"/>
              <a:t>of </a:t>
            </a:r>
            <a:r>
              <a:rPr lang="en-GB" dirty="0" smtClean="0"/>
              <a:t>damages</a:t>
            </a:r>
          </a:p>
          <a:p>
            <a:pPr lvl="1"/>
            <a:r>
              <a:rPr lang="en-GB" dirty="0" smtClean="0"/>
              <a:t>Third-party </a:t>
            </a:r>
            <a:r>
              <a:rPr lang="en-GB" dirty="0"/>
              <a:t>funding, </a:t>
            </a:r>
            <a:endParaRPr lang="en-GB" dirty="0" smtClean="0"/>
          </a:p>
          <a:p>
            <a:pPr lvl="1"/>
            <a:r>
              <a:rPr lang="en-GB" dirty="0" smtClean="0"/>
              <a:t>Sustainable </a:t>
            </a:r>
            <a:r>
              <a:rPr lang="en-GB" dirty="0"/>
              <a:t>development and corporate social </a:t>
            </a:r>
            <a:r>
              <a:rPr lang="en-GB" dirty="0" smtClean="0"/>
              <a:t>responsibility</a:t>
            </a:r>
            <a:endParaRPr lang="en-GB" dirty="0"/>
          </a:p>
          <a:p>
            <a:pPr lvl="1"/>
            <a:r>
              <a:rPr lang="en-GB" dirty="0" smtClean="0"/>
              <a:t>NO- ISDS? 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Policy space: yes</a:t>
            </a:r>
          </a:p>
          <a:p>
            <a:pPr lvl="1"/>
            <a:r>
              <a:rPr lang="en-GB" dirty="0" smtClean="0"/>
              <a:t>Paris Agreement: no</a:t>
            </a:r>
          </a:p>
        </p:txBody>
      </p:sp>
    </p:spTree>
    <p:extLst>
      <p:ext uri="{BB962C8B-B14F-4D97-AF65-F5344CB8AC3E}">
        <p14:creationId xmlns:p14="http://schemas.microsoft.com/office/powerpoint/2010/main" val="77481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Issues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545" y="1372863"/>
            <a:ext cx="10515600" cy="5169980"/>
          </a:xfrm>
        </p:spPr>
        <p:txBody>
          <a:bodyPr/>
          <a:lstStyle/>
          <a:p>
            <a:r>
              <a:rPr lang="en-GB" i="1" dirty="0" smtClean="0"/>
              <a:t>Azerbaijan</a:t>
            </a:r>
            <a:r>
              <a:rPr lang="en-GB" i="1" dirty="0"/>
              <a:t> </a:t>
            </a:r>
            <a:r>
              <a:rPr lang="en-GB" i="1" dirty="0" smtClean="0"/>
              <a:t>and Japan resist </a:t>
            </a:r>
            <a:r>
              <a:rPr lang="en-GB" i="1" dirty="0"/>
              <a:t>the reference to </a:t>
            </a:r>
            <a:r>
              <a:rPr lang="en-GB" i="1" dirty="0" smtClean="0"/>
              <a:t>“workers</a:t>
            </a:r>
            <a:r>
              <a:rPr lang="en-GB" i="1" dirty="0"/>
              <a:t>’ rights” </a:t>
            </a:r>
            <a:r>
              <a:rPr lang="en-GB" i="1" dirty="0" smtClean="0"/>
              <a:t>oppose </a:t>
            </a:r>
            <a:r>
              <a:rPr lang="en-GB" i="1" dirty="0"/>
              <a:t>changes to the definition of “economic activity</a:t>
            </a:r>
            <a:r>
              <a:rPr lang="en-GB" i="1" dirty="0" smtClean="0"/>
              <a:t>” as EU </a:t>
            </a:r>
            <a:r>
              <a:rPr lang="en-GB" i="1" dirty="0"/>
              <a:t>intends to </a:t>
            </a:r>
            <a:r>
              <a:rPr lang="en-GB" i="1" dirty="0" smtClean="0"/>
              <a:t>phase-out </a:t>
            </a:r>
            <a:r>
              <a:rPr lang="en-GB" i="1" dirty="0"/>
              <a:t>investment protection for fossil </a:t>
            </a:r>
            <a:r>
              <a:rPr lang="en-GB" i="1" dirty="0" smtClean="0"/>
              <a:t>fuels.</a:t>
            </a:r>
          </a:p>
          <a:p>
            <a:endParaRPr lang="en-GB" dirty="0" smtClean="0"/>
          </a:p>
          <a:p>
            <a:r>
              <a:rPr lang="en-GB" i="1" dirty="0" smtClean="0"/>
              <a:t>“The </a:t>
            </a:r>
            <a:r>
              <a:rPr lang="en-GB" i="1" dirty="0"/>
              <a:t>modernized ECT has not achieved a successful alignment with the Paris Agreement objectives and the European Green Deal, in order to fulfil our solid commitment to become climate neutral by </a:t>
            </a:r>
            <a:r>
              <a:rPr lang="en-GB" i="1" dirty="0" smtClean="0"/>
              <a:t>2050” Spanish diplomat – general feeling.</a:t>
            </a:r>
          </a:p>
          <a:p>
            <a:pPr marL="0" indent="0">
              <a:buNone/>
            </a:pPr>
            <a:endParaRPr lang="en-GB" i="1" dirty="0" smtClean="0"/>
          </a:p>
          <a:p>
            <a:r>
              <a:rPr lang="en-GB" i="1" dirty="0" smtClean="0"/>
              <a:t>“European </a:t>
            </a:r>
            <a:r>
              <a:rPr lang="en-GB" i="1" dirty="0"/>
              <a:t>Parliament calls for immediate withdrawal from failed, anti-climate Energy Charter </a:t>
            </a:r>
            <a:r>
              <a:rPr lang="en-GB" i="1" dirty="0" smtClean="0"/>
              <a:t>Treaty”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73570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Withdrawal or Termination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Italy</a:t>
            </a:r>
          </a:p>
          <a:p>
            <a:r>
              <a:rPr lang="en-GB" dirty="0" smtClean="0"/>
              <a:t>Slovenia</a:t>
            </a:r>
          </a:p>
          <a:p>
            <a:r>
              <a:rPr lang="en-GB" dirty="0" smtClean="0"/>
              <a:t>Germany</a:t>
            </a:r>
          </a:p>
          <a:p>
            <a:r>
              <a:rPr lang="en-GB" dirty="0" smtClean="0"/>
              <a:t>The Netherlands</a:t>
            </a:r>
          </a:p>
          <a:p>
            <a:r>
              <a:rPr lang="en-GB" dirty="0" smtClean="0"/>
              <a:t>Spain</a:t>
            </a:r>
          </a:p>
          <a:p>
            <a:r>
              <a:rPr lang="en-GB" dirty="0" smtClean="0"/>
              <a:t>Poland </a:t>
            </a:r>
          </a:p>
          <a:p>
            <a:r>
              <a:rPr lang="en-GB" dirty="0" smtClean="0"/>
              <a:t>France</a:t>
            </a:r>
          </a:p>
          <a:p>
            <a:r>
              <a:rPr lang="en-GB" dirty="0" smtClean="0"/>
              <a:t>Luxembourg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09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op 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D7C20755EBCC49B6920EA42134AE20" ma:contentTypeVersion="14" ma:contentTypeDescription="Create a new document." ma:contentTypeScope="" ma:versionID="e95c4770193f95d95e1ddf075db2383c">
  <xsd:schema xmlns:xsd="http://www.w3.org/2001/XMLSchema" xmlns:xs="http://www.w3.org/2001/XMLSchema" xmlns:p="http://schemas.microsoft.com/office/2006/metadata/properties" xmlns:ns3="bf3d64b9-9be0-484c-a458-ff18f578662d" xmlns:ns4="ed129ae4-a617-455a-9e24-43146cc3c1c3" targetNamespace="http://schemas.microsoft.com/office/2006/metadata/properties" ma:root="true" ma:fieldsID="40bb69e15089fe2c8cd565cdb5ca9eca" ns3:_="" ns4:_="">
    <xsd:import namespace="bf3d64b9-9be0-484c-a458-ff18f578662d"/>
    <xsd:import namespace="ed129ae4-a617-455a-9e24-43146cc3c1c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3d64b9-9be0-484c-a458-ff18f57866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129ae4-a617-455a-9e24-43146cc3c1c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f3d64b9-9be0-484c-a458-ff18f578662d" xsi:nil="true"/>
  </documentManagement>
</p:properties>
</file>

<file path=customXml/itemProps1.xml><?xml version="1.0" encoding="utf-8"?>
<ds:datastoreItem xmlns:ds="http://schemas.openxmlformats.org/officeDocument/2006/customXml" ds:itemID="{8938BE99-3685-4D40-88D3-F96CAEC80F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AD7D9C-78E9-4351-95DC-F0BFF6366A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3d64b9-9be0-484c-a458-ff18f578662d"/>
    <ds:schemaRef ds:uri="ed129ae4-a617-455a-9e24-43146cc3c1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6C791E4-B03D-4FCE-A053-4DD70EDB04A3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bf3d64b9-9be0-484c-a458-ff18f578662d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ed129ae4-a617-455a-9e24-43146cc3c1c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833</TotalTime>
  <Words>418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The Withdrawal from the Energy Charter Treaty </vt:lpstr>
      <vt:lpstr>Outline</vt:lpstr>
      <vt:lpstr>The ECT (1994)</vt:lpstr>
      <vt:lpstr>The Paris Agreement (2015)</vt:lpstr>
      <vt:lpstr>Implications of the Paris Agreement to the objectives of the ECT (?)</vt:lpstr>
      <vt:lpstr>Modernisation of ECT</vt:lpstr>
      <vt:lpstr>Issues </vt:lpstr>
      <vt:lpstr>Withdrawal or Termination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Withdrawal from the Energy Charter Treaty</dc:title>
  <dc:creator>Ana Daza Vargas</dc:creator>
  <cp:lastModifiedBy>Ana Daza Vargas</cp:lastModifiedBy>
  <cp:revision>19</cp:revision>
  <dcterms:created xsi:type="dcterms:W3CDTF">2023-04-20T22:54:17Z</dcterms:created>
  <dcterms:modified xsi:type="dcterms:W3CDTF">2023-04-21T12:51:23Z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0x010100EBD7C20755EBCC49B6920EA42134AE20</vt:lpwstr>
  </property>
</Properties>
</file>